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sldIdLst>
    <p:sldId id="256" r:id="rId2"/>
    <p:sldId id="271" r:id="rId3"/>
    <p:sldId id="270" r:id="rId4"/>
    <p:sldId id="257" r:id="rId5"/>
    <p:sldId id="258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7" r:id="rId14"/>
    <p:sldId id="266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BB07B8B-B144-4756-BD8A-0C9CF16A832B}">
          <p14:sldIdLst>
            <p14:sldId id="256"/>
            <p14:sldId id="271"/>
            <p14:sldId id="270"/>
            <p14:sldId id="257"/>
            <p14:sldId id="258"/>
            <p14:sldId id="259"/>
            <p14:sldId id="260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fremov, Dmitry" initials="ED" lastIdx="1" clrIdx="0">
    <p:extLst>
      <p:ext uri="{19B8F6BF-5375-455C-9EA6-DF929625EA0E}">
        <p15:presenceInfo xmlns:p15="http://schemas.microsoft.com/office/powerpoint/2012/main" userId="S-1-5-21-329068152-1454471165-1417001333-70995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1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0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1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22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11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49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85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3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5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2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6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7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3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2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6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AF65-AD04-4542-BDB0-ACBD2F384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812801"/>
            <a:ext cx="8574622" cy="2616199"/>
          </a:xfrm>
        </p:spPr>
        <p:txBody>
          <a:bodyPr anchor="ctr">
            <a:normAutofit fontScale="90000"/>
          </a:bodyPr>
          <a:lstStyle/>
          <a:p>
            <a:r>
              <a:rPr lang="ru-RU" dirty="0"/>
              <a:t>Электронные очереди. Алгоритмы управления электронными очередями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03EBC-1A46-42FA-AA65-15C39016F4BC}"/>
              </a:ext>
            </a:extLst>
          </p:cNvPr>
          <p:cNvSpPr txBox="1"/>
          <p:nvPr/>
        </p:nvSpPr>
        <p:spPr>
          <a:xfrm>
            <a:off x="5591175" y="5026354"/>
            <a:ext cx="5947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Подготовил</a:t>
            </a:r>
            <a:r>
              <a:rPr lang="en-US" sz="2000" dirty="0"/>
              <a:t>:</a:t>
            </a:r>
            <a:r>
              <a:rPr lang="ru-RU" sz="2000" dirty="0"/>
              <a:t> Ефремов Дмитрий Александрович</a:t>
            </a:r>
          </a:p>
          <a:p>
            <a:r>
              <a:rPr lang="ru-RU" sz="2000" dirty="0"/>
              <a:t>Научный руководитель</a:t>
            </a:r>
            <a:r>
              <a:rPr lang="en-US" sz="2000" dirty="0"/>
              <a:t>: </a:t>
            </a:r>
            <a:r>
              <a:rPr lang="ru-RU" sz="2000" dirty="0"/>
              <a:t>Сидорова Оксана Игоревна</a:t>
            </a:r>
          </a:p>
        </p:txBody>
      </p:sp>
    </p:spTree>
    <p:extLst>
      <p:ext uri="{BB962C8B-B14F-4D97-AF65-F5344CB8AC3E}">
        <p14:creationId xmlns:p14="http://schemas.microsoft.com/office/powerpoint/2010/main" val="410432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оценки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Данная система предоставляет возможность для определения основных характеристик очереди. </a:t>
            </a:r>
          </a:p>
          <a:p>
            <a:r>
              <a:rPr lang="ru-RU" dirty="0">
                <a:effectLst/>
              </a:rPr>
              <a:t>Указав время, работы, например 12 часов, исходя из данных истории, основываясь на прогнозах и времени прихода клиентов, пользователь получает основные характеристики очереди, такие как среднее время ожидания, максимальная длина очереди, максимальное время ожидания.</a:t>
            </a:r>
            <a:endParaRPr lang="ru-RU" dirty="0"/>
          </a:p>
        </p:txBody>
      </p:sp>
      <p:pic>
        <p:nvPicPr>
          <p:cNvPr id="4098" name="Picture 2" descr="http://sukabisnisonline.com/wp-content/uploads/2018/09/cara-memulai-bisnis-online-dari-nol-analisa.jpg">
            <a:extLst>
              <a:ext uri="{FF2B5EF4-FFF2-40B4-BE49-F238E27FC236}">
                <a16:creationId xmlns:a16="http://schemas.microsoft.com/office/drawing/2014/main" id="{3A7BAB2F-A4F0-4A95-A8C1-B5CA525CC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1286"/>
            <a:ext cx="5053813" cy="33880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57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подбора оптимальных параметров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/>
              </a:rPr>
              <a:t>Данная система предоставляет пользователю возможность, основываясь на истории заявок, получить оптимальное количество точек обслуживания и степень сепарации очереди.</a:t>
            </a:r>
          </a:p>
          <a:p>
            <a:r>
              <a:rPr lang="ru-RU" dirty="0">
                <a:effectLst/>
              </a:rPr>
              <a:t>В данной системе пользователю нужно указать время моделирования, максимальное количество точек обслуживания и максимальную степень сепарации, если степень сепарации не указана, то по умолчанию она составляет 10.</a:t>
            </a:r>
            <a:endParaRPr lang="ru-RU" dirty="0"/>
          </a:p>
        </p:txBody>
      </p:sp>
      <p:pic>
        <p:nvPicPr>
          <p:cNvPr id="3074" name="Picture 2" descr="https://wrestlingcity.org/uploads/posts/2018-06/1528100461_warum_ein_coaching.jpg">
            <a:extLst>
              <a:ext uri="{FF2B5EF4-FFF2-40B4-BE49-F238E27FC236}">
                <a16:creationId xmlns:a16="http://schemas.microsoft.com/office/drawing/2014/main" id="{0E5D24E3-451F-444F-BEE1-F5F1DD1B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15298"/>
            <a:ext cx="4998737" cy="34993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0"/>
            <a:ext cx="10067828" cy="1726504"/>
          </a:xfrm>
        </p:spPr>
        <p:txBody>
          <a:bodyPr/>
          <a:lstStyle/>
          <a:p>
            <a:pPr algn="ctr"/>
            <a:r>
              <a:rPr lang="ru-RU" dirty="0"/>
              <a:t>Насколько эффективно разделять очередь?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881" y="1345903"/>
            <a:ext cx="9347529" cy="2470257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/>
              </a:rPr>
              <a:t>Для сравнения и определения эффективности рассмотрим 2 реализации очереди (обычная монотонная и </a:t>
            </a:r>
            <a:r>
              <a:rPr lang="en-US" dirty="0">
                <a:effectLst/>
              </a:rPr>
              <a:t>c </a:t>
            </a:r>
            <a:r>
              <a:rPr lang="ru-RU" dirty="0">
                <a:effectLst/>
              </a:rPr>
              <a:t>возможностью сепарации), одинаковое фиксированное количество точек обслуживания и одинаковое время моделирования.</a:t>
            </a:r>
            <a:endParaRPr lang="en-US" dirty="0">
              <a:effectLst/>
            </a:endParaRPr>
          </a:p>
          <a:p>
            <a:r>
              <a:rPr lang="ru-RU" dirty="0">
                <a:effectLst/>
              </a:rPr>
              <a:t>4 точки обслуживания</a:t>
            </a:r>
          </a:p>
          <a:p>
            <a:r>
              <a:rPr lang="ru-RU" dirty="0">
                <a:effectLst/>
              </a:rPr>
              <a:t>Рабочий день 10 часов</a:t>
            </a:r>
            <a:endParaRPr lang="en-US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86FAD-8016-4182-9886-410F3AD10B70}"/>
              </a:ext>
            </a:extLst>
          </p:cNvPr>
          <p:cNvSpPr txBox="1"/>
          <p:nvPr/>
        </p:nvSpPr>
        <p:spPr>
          <a:xfrm>
            <a:off x="3255736" y="3768212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Монотонная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47588-E9AE-44C3-BF87-D6121F6B9676}"/>
              </a:ext>
            </a:extLst>
          </p:cNvPr>
          <p:cNvSpPr txBox="1"/>
          <p:nvPr/>
        </p:nvSpPr>
        <p:spPr>
          <a:xfrm>
            <a:off x="8159302" y="3774180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Сепаративная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EA11D-000C-4473-A649-DABBBD7B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28" y="4183341"/>
            <a:ext cx="4124472" cy="2221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068F9-1A58-4598-947A-175F9D5D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43" y="4242736"/>
            <a:ext cx="43148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225485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740" y="1074656"/>
            <a:ext cx="10386965" cy="3320062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effectLst/>
              </a:rPr>
              <a:t>Режим оптимизации позволяет выявить основные и наиболее приемлимые параметры для настройки электронной очереди.</a:t>
            </a:r>
          </a:p>
          <a:p>
            <a:r>
              <a:rPr lang="ru-RU" dirty="0">
                <a:effectLst/>
              </a:rPr>
              <a:t>Для получения параметров необходимо указать количество точек обслуживания, которые может позволить себе компания в отдельном зале. Далее указывается (по желанию) значение сепарации и предполагаемое время работы системы в сутки.</a:t>
            </a:r>
          </a:p>
          <a:p>
            <a:r>
              <a:rPr lang="ru-RU" dirty="0">
                <a:effectLst/>
              </a:rPr>
              <a:t>Так же можно выбрать по какому параметру будет производиться оптимизация, например, Максимальное время ожмдания, Максимальная длина очереди, Среднее время ожидания или Количество людей, которые не успели обслужиться.</a:t>
            </a:r>
          </a:p>
          <a:p>
            <a:r>
              <a:rPr lang="ru-RU" dirty="0">
                <a:effectLst/>
              </a:rPr>
              <a:t>В приоритет поставлено наименьшее количество точек обслуживания, так, если 5 точек и сепарация 1 = 3 точки и сепарация 5, то выбран будет второй вариант</a:t>
            </a:r>
            <a:endParaRPr lang="ru-RU" dirty="0"/>
          </a:p>
        </p:txBody>
      </p:sp>
      <p:pic>
        <p:nvPicPr>
          <p:cNvPr id="1026" name="Picture 2" descr="https://im0-tub-ru.yandex.net/i?id=f19b68f39958d170063ad288c7d73d3f-l&amp;n=13">
            <a:extLst>
              <a:ext uri="{FF2B5EF4-FFF2-40B4-BE49-F238E27FC236}">
                <a16:creationId xmlns:a16="http://schemas.microsoft.com/office/drawing/2014/main" id="{B8C15907-778F-415C-A2D3-4EF6E76B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36" y="4272741"/>
            <a:ext cx="5637532" cy="26088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5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50070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447" y="1150070"/>
            <a:ext cx="10349258" cy="2199620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</a:rPr>
              <a:t>Для иллюстрации данного режима попробуем провести оптимизацию на примере почтового отделения</a:t>
            </a:r>
          </a:p>
          <a:p>
            <a:r>
              <a:rPr lang="ru-RU" dirty="0"/>
              <a:t>Имеется история обработки заявок, которая была получена путем наблюдения за потоком посетителей и их заявками в почтовом отделении</a:t>
            </a:r>
          </a:p>
          <a:p>
            <a:r>
              <a:rPr lang="ru-RU" dirty="0"/>
              <a:t>Отделение не может позволить себе более 4 точек обслуживания</a:t>
            </a:r>
          </a:p>
          <a:p>
            <a:r>
              <a:rPr lang="ru-RU" dirty="0"/>
              <a:t>Работа осуществляется с 8</a:t>
            </a:r>
            <a:r>
              <a:rPr lang="en-US" dirty="0"/>
              <a:t>:00</a:t>
            </a:r>
            <a:r>
              <a:rPr lang="ru-RU" dirty="0"/>
              <a:t> до 20</a:t>
            </a:r>
            <a:r>
              <a:rPr lang="en-US" dirty="0"/>
              <a:t>:00</a:t>
            </a:r>
            <a:endParaRPr lang="ru-RU" dirty="0"/>
          </a:p>
          <a:p>
            <a:r>
              <a:rPr lang="ru-RU" dirty="0"/>
              <a:t>Оптимизацию будем проводить по максимальному времени ожидания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C8736-4E28-4481-8107-4C60152C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74" y="4047546"/>
            <a:ext cx="4810125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39302-298B-48F3-897F-E6158E80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082" y="3237470"/>
            <a:ext cx="4294724" cy="324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3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Режим оптимизации на практике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581" y="924804"/>
            <a:ext cx="10302124" cy="2424886"/>
          </a:xfrm>
        </p:spPr>
        <p:txBody>
          <a:bodyPr>
            <a:normAutofit/>
          </a:bodyPr>
          <a:lstStyle/>
          <a:p>
            <a:r>
              <a:rPr lang="ru-RU" dirty="0"/>
              <a:t>Сохранив параметры из предыдущего примера, проведем оптимизацию по среднему времени ожидания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6B526-9401-4933-B4D0-32734039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01" y="3241723"/>
            <a:ext cx="4848225" cy="221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994A7-4222-4DF8-A024-5A7DC393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202" y="2700767"/>
            <a:ext cx="4527231" cy="33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В 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05699"/>
            <a:ext cx="5676705" cy="5300373"/>
          </a:xfrm>
        </p:spPr>
        <p:txBody>
          <a:bodyPr>
            <a:normAutofit/>
          </a:bodyPr>
          <a:lstStyle/>
          <a:p>
            <a:r>
              <a:rPr lang="ru-RU" dirty="0"/>
              <a:t>Как мы видим, из представленной модели очереди, ее сепарация с дальнейшей сортировкой  приводит к лучшим результатам, чем использование монотонной очереди.</a:t>
            </a:r>
          </a:p>
          <a:p>
            <a:r>
              <a:rPr lang="ru-RU" dirty="0"/>
              <a:t> Значительно сокращает количество людей, которые не успевают обслужиться, что очень важно для коммерческих организаций, т.к. влечет за собой увеличение пропускной способности и рост прибыли.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489CC-B564-4E37-B7AE-1F10A2D8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70" y="2099460"/>
            <a:ext cx="4685742" cy="35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EEE5-93AD-421C-8618-3E9A5A2E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0CF5-AF51-4CA6-B944-85B322AD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Практическая значимость и актуальность и дипломной работы заключается в повышении эффективности оказания услуг и роста дохода организаций, путем увеличения пропускной способности системы управления очередями</a:t>
            </a:r>
          </a:p>
        </p:txBody>
      </p:sp>
    </p:spTree>
    <p:extLst>
      <p:ext uri="{BB962C8B-B14F-4D97-AF65-F5344CB8AC3E}">
        <p14:creationId xmlns:p14="http://schemas.microsoft.com/office/powerpoint/2010/main" val="336018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EEE5-93AD-421C-8618-3E9A5A2E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0CF5-AF51-4CA6-B944-85B322AD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изучить принципы работы электронных очередей;</a:t>
            </a:r>
          </a:p>
          <a:p>
            <a:pPr lvl="0"/>
            <a:r>
              <a:rPr lang="ru-RU" dirty="0"/>
              <a:t>исследовать состояние и модели очередей в городских организациях;</a:t>
            </a:r>
          </a:p>
          <a:p>
            <a:pPr lvl="0"/>
            <a:r>
              <a:rPr lang="ru-RU" dirty="0"/>
              <a:t>выбрать язык программирования;</a:t>
            </a:r>
          </a:p>
          <a:p>
            <a:pPr lvl="0"/>
            <a:r>
              <a:rPr lang="ru-RU" dirty="0"/>
              <a:t>разработать по для управления электронной очередью;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401" y="209550"/>
            <a:ext cx="9694009" cy="1516954"/>
          </a:xfrm>
        </p:spPr>
        <p:txBody>
          <a:bodyPr/>
          <a:lstStyle/>
          <a:p>
            <a:pPr algn="ctr"/>
            <a:r>
              <a:rPr lang="ru-RU" dirty="0"/>
              <a:t>Электронные очереди, как развитие живых очередей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3" y="1800224"/>
            <a:ext cx="5697538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Системы электронных очередей отличаются от </a:t>
            </a:r>
            <a:r>
              <a:rPr lang="ru-RU" dirty="0"/>
              <a:t>живых  и </a:t>
            </a:r>
            <a:r>
              <a:rPr lang="ru-RU" dirty="0">
                <a:effectLst/>
              </a:rPr>
              <a:t>систем «вызова клиента» тем, что позволяют ввести гибко настраиваемый алгоритм управления потоком клиентов, вести учёт и статистику работы операторов и интенсивности потока, что позволяет эффективно планировать нагрузку на операторов, а также использовать информационные табло для отображения рекламной информации. </a:t>
            </a:r>
            <a:endParaRPr lang="ru-RU" dirty="0"/>
          </a:p>
        </p:txBody>
      </p:sp>
      <p:pic>
        <p:nvPicPr>
          <p:cNvPr id="2052" name="Picture 4" descr="http://nturbina.ru/assets/files/2018/02/enter.jpg">
            <a:extLst>
              <a:ext uri="{FF2B5EF4-FFF2-40B4-BE49-F238E27FC236}">
                <a16:creationId xmlns:a16="http://schemas.microsoft.com/office/drawing/2014/main" id="{06824071-6B67-4135-BFAF-D89DF3B6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02" y="1974154"/>
            <a:ext cx="4741010" cy="4011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61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Сферы применения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В современном мире электронные очереди применяются в подавляющем большинстве сфер предоставления услуг. Среди них подавляющее большинство представлено операционными залами банков и различными государственными центрами по оказанию услуг гражданам.</a:t>
            </a:r>
          </a:p>
          <a:p>
            <a:pPr marL="0" indent="0">
              <a:buNone/>
            </a:pPr>
            <a:endParaRPr lang="ru-RU" dirty="0">
              <a:effectLst/>
            </a:endParaRPr>
          </a:p>
        </p:txBody>
      </p:sp>
      <p:pic>
        <p:nvPicPr>
          <p:cNvPr id="9218" name="Picture 2" descr="http://touch.ru/u/kioski/Oktopus_MFC.jpg">
            <a:extLst>
              <a:ext uri="{FF2B5EF4-FFF2-40B4-BE49-F238E27FC236}">
                <a16:creationId xmlns:a16="http://schemas.microsoft.com/office/drawing/2014/main" id="{6EC7E356-7FFB-44A9-9BA4-99EB5CAF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85" y="2249064"/>
            <a:ext cx="4870515" cy="32470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96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59" y="94268"/>
            <a:ext cx="9689951" cy="1632236"/>
          </a:xfrm>
        </p:spPr>
        <p:txBody>
          <a:bodyPr/>
          <a:lstStyle/>
          <a:p>
            <a:pPr algn="ctr"/>
            <a:r>
              <a:rPr lang="ru-RU" dirty="0"/>
              <a:t>За что мы не любим Электронные очереди?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effectLst/>
              </a:rPr>
              <a:t>Каждый, кто хотя бы раз сталкивался с электронными очередями, особенно в отделениях почтовой связи, обращал внимание на то, что электронная очередь организована точно так же как и живая, люди вызываются к пунктам обслуживания строго в том порядке, который был получен при регистрации талона. Приоритет имеют только льготные категории граждан.</a:t>
            </a:r>
          </a:p>
          <a:p>
            <a:r>
              <a:rPr lang="ru-RU" dirty="0">
                <a:effectLst/>
              </a:rPr>
              <a:t>Модель очереди не учитывает тип обращения, и человек, который, например, пришел получить посылку, что занимает 30-40 секунд, вынужден ожидать до получаса.</a:t>
            </a:r>
            <a:endParaRPr lang="ru-RU" dirty="0"/>
          </a:p>
        </p:txBody>
      </p:sp>
      <p:pic>
        <p:nvPicPr>
          <p:cNvPr id="8196" name="Picture 4" descr="https://bridge-u.com/wp-content/uploads/2017/11/interview_0.jpg">
            <a:extLst>
              <a:ext uri="{FF2B5EF4-FFF2-40B4-BE49-F238E27FC236}">
                <a16:creationId xmlns:a16="http://schemas.microsoft.com/office/drawing/2014/main" id="{D163419D-E7A9-4B1D-A093-C0DBCA8B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68" y="2243578"/>
            <a:ext cx="5145447" cy="34313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8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Основные идеи и нововведения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/>
              <a:t>Возможность сортировки заявок </a:t>
            </a:r>
          </a:p>
          <a:p>
            <a:r>
              <a:rPr lang="ru-RU" dirty="0"/>
              <a:t>Прогнозирование времени исполнения заявок</a:t>
            </a:r>
          </a:p>
          <a:p>
            <a:r>
              <a:rPr lang="ru-RU" dirty="0"/>
              <a:t>Осуществление подбора оптимальных параметров</a:t>
            </a:r>
          </a:p>
          <a:p>
            <a:endParaRPr lang="ru-RU" dirty="0"/>
          </a:p>
        </p:txBody>
      </p:sp>
      <p:pic>
        <p:nvPicPr>
          <p:cNvPr id="7170" name="Picture 2" descr="https://im0-tub-ru.yandex.net/i?id=d46bc19613e4241c900b561e9c960238&amp;n=13&amp;exp=1">
            <a:extLst>
              <a:ext uri="{FF2B5EF4-FFF2-40B4-BE49-F238E27FC236}">
                <a16:creationId xmlns:a16="http://schemas.microsoft.com/office/drawing/2014/main" id="{14F82D2D-BF67-48F6-A2A6-A2F692F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99" y="2017336"/>
            <a:ext cx="4540189" cy="36321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перспектива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После внедрения нового типа очереди ожидается</a:t>
            </a:r>
            <a:r>
              <a:rPr lang="en-US" dirty="0">
                <a:effectLst/>
              </a:rPr>
              <a:t>:</a:t>
            </a:r>
          </a:p>
          <a:p>
            <a:r>
              <a:rPr lang="ru-RU" dirty="0">
                <a:effectLst/>
              </a:rPr>
              <a:t>1) Увеличение количества обслужанных посетителей</a:t>
            </a:r>
          </a:p>
          <a:p>
            <a:r>
              <a:rPr lang="ru-RU" dirty="0">
                <a:effectLst/>
              </a:rPr>
              <a:t>2) Снижение среднего времени ожидания в очереди</a:t>
            </a:r>
          </a:p>
          <a:p>
            <a:r>
              <a:rPr lang="ru-RU" dirty="0">
                <a:effectLst/>
              </a:rPr>
              <a:t>3) Повышение удовлетворенности клиентов</a:t>
            </a:r>
          </a:p>
          <a:p>
            <a:r>
              <a:rPr lang="ru-RU" dirty="0">
                <a:effectLst/>
              </a:rPr>
              <a:t>Как следствие – повышение прибыли финансовой компании</a:t>
            </a:r>
            <a:endParaRPr lang="ru-RU" dirty="0"/>
          </a:p>
        </p:txBody>
      </p:sp>
      <p:pic>
        <p:nvPicPr>
          <p:cNvPr id="5122" name="Picture 2" descr="http://www.marketingrescue.co.uk/wp-content/uploads/2015/01/Be-Found-Online.jpg">
            <a:extLst>
              <a:ext uri="{FF2B5EF4-FFF2-40B4-BE49-F238E27FC236}">
                <a16:creationId xmlns:a16="http://schemas.microsoft.com/office/drawing/2014/main" id="{7AF396BD-8B99-485A-BF48-845FCA12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53" y="2234152"/>
            <a:ext cx="4643287" cy="3427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878-61E8-4097-AD4E-C82B2C9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726504"/>
          </a:xfrm>
        </p:spPr>
        <p:txBody>
          <a:bodyPr/>
          <a:lstStyle/>
          <a:p>
            <a:pPr algn="ctr"/>
            <a:r>
              <a:rPr lang="ru-RU" dirty="0"/>
              <a:t>система прогнозирования времени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48C3-768B-4663-AFDE-4F30C4E0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13" y="1800224"/>
            <a:ext cx="5354637" cy="4848226"/>
          </a:xfrm>
        </p:spPr>
        <p:txBody>
          <a:bodyPr/>
          <a:lstStyle/>
          <a:p>
            <a:r>
              <a:rPr lang="ru-RU" dirty="0">
                <a:effectLst/>
              </a:rPr>
              <a:t>Система прогнозирования представляет собой алгоритм, который основываясь на данных, полученых в результате подготовки к использованию, предоставляет время исполнения заявки опрееленного типа</a:t>
            </a:r>
          </a:p>
        </p:txBody>
      </p:sp>
      <p:pic>
        <p:nvPicPr>
          <p:cNvPr id="6146" name="Picture 2" descr="https://ya-webdesign.com/images/time-png-8.png">
            <a:extLst>
              <a:ext uri="{FF2B5EF4-FFF2-40B4-BE49-F238E27FC236}">
                <a16:creationId xmlns:a16="http://schemas.microsoft.com/office/drawing/2014/main" id="{A18287FA-FC1A-4553-8236-5C3CC492B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63223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733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359</TotalTime>
  <Words>699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Parallax</vt:lpstr>
      <vt:lpstr>Электронные очереди. Алгоритмы управления электронными очередями </vt:lpstr>
      <vt:lpstr>Актуальность</vt:lpstr>
      <vt:lpstr>Цели и задачи</vt:lpstr>
      <vt:lpstr>Электронные очереди, как развитие живых очередей</vt:lpstr>
      <vt:lpstr>Сферы применения</vt:lpstr>
      <vt:lpstr>За что мы не любим Электронные очереди?</vt:lpstr>
      <vt:lpstr>Основные идеи и нововведения</vt:lpstr>
      <vt:lpstr>перспектива</vt:lpstr>
      <vt:lpstr>система прогнозирования времени</vt:lpstr>
      <vt:lpstr>Система оценки</vt:lpstr>
      <vt:lpstr>Система подбора оптимальных параметров</vt:lpstr>
      <vt:lpstr>Насколько эффективно разделять очередь?</vt:lpstr>
      <vt:lpstr>Режим оптимизации на практике</vt:lpstr>
      <vt:lpstr>Режим оптимизации на практике</vt:lpstr>
      <vt:lpstr>Режим оптимизации на практике</vt:lpstr>
      <vt:lpstr>В 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Электронные очереди. Алгоритмы управления электронными очередями </dc:title>
  <dc:creator>Efremov, Dmitry</dc:creator>
  <cp:lastModifiedBy>Efremov, Dmitry</cp:lastModifiedBy>
  <cp:revision>8</cp:revision>
  <dcterms:created xsi:type="dcterms:W3CDTF">2019-05-20T08:42:22Z</dcterms:created>
  <dcterms:modified xsi:type="dcterms:W3CDTF">2019-05-20T14:41:32Z</dcterms:modified>
</cp:coreProperties>
</file>